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59" r:id="rId5"/>
    <p:sldId id="260" r:id="rId6"/>
    <p:sldId id="261" r:id="rId7"/>
    <p:sldId id="263" r:id="rId8"/>
    <p:sldId id="262" r:id="rId9"/>
    <p:sldId id="264" r:id="rId11"/>
    <p:sldId id="265" r:id="rId12"/>
    <p:sldId id="267" r:id="rId13"/>
    <p:sldId id="266" r:id="rId14"/>
    <p:sldId id="268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69708"/>
            <a:ext cx="9144000" cy="2387600"/>
          </a:xfrm>
        </p:spPr>
        <p:txBody>
          <a:bodyPr/>
          <a:p>
            <a:r>
              <a:rPr lang="en-US" altLang="zh-CN" sz="5400"/>
              <a:t>Quantum Game:</a:t>
            </a:r>
            <a:br>
              <a:rPr lang="en-US" altLang="zh-CN" sz="5400"/>
            </a:br>
            <a:r>
              <a:rPr lang="en-US" altLang="zh-CN" sz="5400"/>
              <a:t>Quantum Dots and Boxes</a:t>
            </a:r>
            <a:endParaRPr lang="en-US" altLang="zh-CN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p>
            <a:r>
              <a:rPr lang="en-US" altLang="zh-CN" sz="3200"/>
              <a:t>QPloand Global Quantum Hackthon 2024</a:t>
            </a:r>
            <a:br>
              <a:rPr lang="en-US" altLang="zh-CN" sz="3200"/>
            </a:br>
            <a:br>
              <a:rPr lang="en-US" altLang="zh-CN" sz="3200"/>
            </a:br>
            <a:r>
              <a:rPr lang="en-US" altLang="zh-CN" sz="3200"/>
              <a:t>Jianfei Yang, Gaoming Fan</a:t>
            </a:r>
            <a:endParaRPr lang="en-US" altLang="zh-CN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9060" y="1201420"/>
            <a:ext cx="4472940" cy="33502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020" y="1440180"/>
            <a:ext cx="7680960" cy="4725035"/>
          </a:xfrm>
        </p:spPr>
        <p:txBody>
          <a:bodyPr>
            <a:normAutofit lnSpcReduction="20000"/>
          </a:bodyPr>
          <a:p>
            <a:r>
              <a:rPr lang="en-US" altLang="zh-CN"/>
              <a:t>1.</a:t>
            </a:r>
            <a:r>
              <a:rPr lang="zh-CN" altLang="en-US"/>
              <a:t>使用量子比特来编码棋盘状态</a:t>
            </a:r>
            <a:endParaRPr lang="zh-CN" altLang="en-US"/>
          </a:p>
          <a:p>
            <a:pPr marL="0" indent="0" fontAlgn="auto">
              <a:lnSpc>
                <a:spcPct val="100000"/>
              </a:lnSpc>
              <a:buNone/>
            </a:pPr>
            <a:br>
              <a:rPr lang="zh-CN" altLang="en-US" sz="2400"/>
            </a:br>
            <a:r>
              <a:rPr lang="zh-CN" altLang="en-US" sz="2400"/>
              <a:t>刚刚提到可以使用等同于边个数的量子比特来编码棋盘，然而我们小组提出了一种</a:t>
            </a:r>
            <a:r>
              <a:rPr lang="zh-CN" altLang="en-US" sz="2400">
                <a:highlight>
                  <a:srgbClr val="FFFF00"/>
                </a:highlight>
              </a:rPr>
              <a:t>更加高效的方式</a:t>
            </a:r>
            <a:r>
              <a:rPr lang="en-US" altLang="zh-CN" sz="2400"/>
              <a:t>:</a:t>
            </a:r>
            <a:endParaRPr lang="en-US" altLang="zh-CN" sz="2400"/>
          </a:p>
          <a:p>
            <a:pPr marL="0" indent="0" fontAlgn="auto">
              <a:lnSpc>
                <a:spcPct val="100000"/>
              </a:lnSpc>
              <a:buNone/>
            </a:pPr>
            <a:endParaRPr lang="en-US" altLang="zh-CN" sz="2400"/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/>
              <a:t>将边向量中为</a:t>
            </a:r>
            <a:r>
              <a:rPr lang="en-US" altLang="zh-CN" sz="2400"/>
              <a:t> 1 </a:t>
            </a:r>
            <a:r>
              <a:rPr lang="zh-CN" altLang="en-US" sz="2400"/>
              <a:t>的元素去除</a:t>
            </a:r>
            <a:r>
              <a:rPr lang="en-US" altLang="zh-CN" sz="2400"/>
              <a:t>(</a:t>
            </a:r>
            <a:r>
              <a:rPr lang="zh-CN" altLang="en-US" sz="2400"/>
              <a:t>因为已经被连接</a:t>
            </a:r>
            <a:r>
              <a:rPr lang="en-US" altLang="zh-CN" sz="2400"/>
              <a:t>),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只保留</a:t>
            </a:r>
            <a:b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边向量里为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</a:rPr>
              <a:t> 0 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的元素</a:t>
            </a:r>
            <a:r>
              <a:rPr lang="en-US" altLang="zh-CN" sz="2400">
                <a:highlight>
                  <a:srgbClr val="FFFF00"/>
                </a:highlight>
              </a:rPr>
              <a:t>.</a:t>
            </a:r>
            <a:r>
              <a:rPr lang="en-US" altLang="zh-CN" sz="2400"/>
              <a:t> </a:t>
            </a:r>
            <a:r>
              <a:rPr lang="zh-CN" altLang="en-US" sz="2400"/>
              <a:t>这是因为为</a:t>
            </a:r>
            <a:r>
              <a:rPr lang="en-US" altLang="zh-CN" sz="2400"/>
              <a:t> 0 </a:t>
            </a:r>
            <a:r>
              <a:rPr lang="zh-CN" altLang="en-US" sz="2400"/>
              <a:t>态的边本质上</a:t>
            </a:r>
            <a:br>
              <a:rPr lang="zh-CN" altLang="en-US" sz="2400"/>
            </a:br>
            <a:r>
              <a:rPr lang="zh-CN" altLang="en-US" sz="2400"/>
              <a:t>没有被连接</a:t>
            </a:r>
            <a:r>
              <a:rPr lang="en-US" altLang="zh-CN" sz="2400"/>
              <a:t>, </a:t>
            </a:r>
            <a:r>
              <a:rPr lang="zh-CN" altLang="en-US" sz="2400"/>
              <a:t>因此搜索下一步的决策是</a:t>
            </a:r>
            <a:r>
              <a:rPr lang="en-US" altLang="zh-CN" sz="2400"/>
              <a:t>,</a:t>
            </a:r>
            <a:r>
              <a:rPr lang="zh-CN" altLang="en-US" sz="2400"/>
              <a:t>有可能</a:t>
            </a:r>
            <a:r>
              <a:rPr lang="zh-CN" altLang="en-US" sz="2400"/>
              <a:t>被选择。</a:t>
            </a:r>
            <a:endParaRPr lang="zh-CN" altLang="en-US" sz="2400"/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/>
              <a:t>而为</a:t>
            </a:r>
            <a:r>
              <a:rPr lang="en-US" altLang="zh-CN" sz="2400"/>
              <a:t> 1 </a:t>
            </a:r>
            <a:r>
              <a:rPr lang="zh-CN" altLang="en-US" sz="2400"/>
              <a:t>态的边无法再被重新设置</a:t>
            </a:r>
            <a:r>
              <a:rPr lang="en-US" altLang="zh-CN" sz="2400"/>
              <a:t>,</a:t>
            </a:r>
            <a:r>
              <a:rPr lang="zh-CN" altLang="en-US" sz="2400"/>
              <a:t>因此可被视作</a:t>
            </a:r>
            <a:r>
              <a:rPr lang="zh-CN" altLang="en-US" sz="2400"/>
              <a:t>冗余。</a:t>
            </a:r>
            <a:endParaRPr lang="zh-CN" altLang="en-US" sz="2400"/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2400"/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/>
              <a:t>因此我们小组的</a:t>
            </a:r>
            <a:r>
              <a:rPr lang="zh-CN" altLang="en-US" sz="2400">
                <a:solidFill>
                  <a:srgbClr val="FF0000"/>
                </a:solidFill>
              </a:rPr>
              <a:t>方案特点是</a:t>
            </a:r>
            <a:r>
              <a:rPr lang="en-US" altLang="zh-CN" sz="2400">
                <a:solidFill>
                  <a:srgbClr val="FF0000"/>
                </a:solidFill>
              </a:rPr>
              <a:t>, </a:t>
            </a:r>
            <a:r>
              <a:rPr lang="zh-CN" altLang="en-US" sz="2400">
                <a:solidFill>
                  <a:srgbClr val="FF0000"/>
                </a:solidFill>
              </a:rPr>
              <a:t>越往后面的步骤，</a:t>
            </a:r>
            <a:br>
              <a:rPr lang="zh-CN" altLang="en-US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量子比特数使用的越少，模拟速度越快</a:t>
            </a:r>
            <a:endParaRPr lang="zh-CN" altLang="en-US" sz="24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4020" y="5993130"/>
            <a:ext cx="93814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边向量示例</a:t>
            </a:r>
            <a:r>
              <a:rPr lang="en-US" altLang="zh-CN" sz="2400"/>
              <a:t>:</a:t>
            </a:r>
            <a:r>
              <a:rPr lang="zh-CN" altLang="en-US" sz="2400"/>
              <a:t>[1, 1, 1, 0, 0, 0, 1, 0, 1, 0, 0, 0]</a:t>
            </a:r>
            <a:r>
              <a:rPr lang="en-US" altLang="zh-CN" sz="2400"/>
              <a:t>              </a:t>
            </a:r>
            <a:r>
              <a:rPr lang="zh-CN" altLang="en-US" sz="2400">
                <a:sym typeface="+mn-ea"/>
              </a:rPr>
              <a:t>[0, 0, 0, 0, 0, 0, 0]</a:t>
            </a:r>
            <a:endParaRPr lang="zh-CN" altLang="en-US" sz="2400"/>
          </a:p>
          <a:p>
            <a:pPr algn="l"/>
            <a:endParaRPr lang="en-US" altLang="zh-CN" sz="2400"/>
          </a:p>
        </p:txBody>
      </p:sp>
      <p:sp>
        <p:nvSpPr>
          <p:cNvPr id="2" name="右箭头 1"/>
          <p:cNvSpPr/>
          <p:nvPr/>
        </p:nvSpPr>
        <p:spPr>
          <a:xfrm>
            <a:off x="6468745" y="6098540"/>
            <a:ext cx="747395" cy="271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17945" y="572452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优化后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0695" y="1304290"/>
            <a:ext cx="8427720" cy="5553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2.Oracle</a:t>
            </a:r>
            <a:r>
              <a:rPr lang="zh-CN" altLang="en-US"/>
              <a:t>的</a:t>
            </a:r>
            <a:r>
              <a:rPr lang="zh-CN" altLang="en-US"/>
              <a:t>设计</a:t>
            </a:r>
            <a:endParaRPr lang="zh-CN" altLang="en-US"/>
          </a:p>
          <a:p>
            <a:pPr marL="0" indent="0" fontAlgn="auto">
              <a:lnSpc>
                <a:spcPct val="100000"/>
              </a:lnSpc>
              <a:buNone/>
            </a:pPr>
            <a:br>
              <a:rPr lang="zh-CN" altLang="en-US" sz="2400">
                <a:latin typeface="+mn-ea"/>
                <a:cs typeface="+mn-ea"/>
              </a:rPr>
            </a:br>
            <a:r>
              <a:rPr lang="en-US" altLang="zh-CN" sz="2400">
                <a:solidFill>
                  <a:srgbClr val="FF0000"/>
                </a:solidFill>
                <a:latin typeface="+mn-ea"/>
                <a:cs typeface="+mn-ea"/>
              </a:rPr>
              <a:t>Oracle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</a:rPr>
              <a:t>的设计是算法是否能成功找到</a:t>
            </a:r>
            <a:r>
              <a:rPr lang="en-US" altLang="zh-CN" sz="2400">
                <a:solidFill>
                  <a:srgbClr val="FF0000"/>
                </a:solidFill>
                <a:latin typeface="+mn-ea"/>
                <a:cs typeface="+mn-ea"/>
              </a:rPr>
              <a:t> Good State 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</a:rPr>
              <a:t>的关键！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+mn-ea"/>
                <a:cs typeface="+mn-ea"/>
              </a:rPr>
              <a:t>我们基于边向量来编码棋盘状态</a:t>
            </a:r>
            <a:r>
              <a:rPr lang="en-US" altLang="zh-CN" sz="2400">
                <a:latin typeface="+mn-ea"/>
                <a:cs typeface="+mn-ea"/>
              </a:rPr>
              <a:t>, Oracle </a:t>
            </a:r>
            <a:r>
              <a:rPr lang="zh-CN" altLang="en-US" sz="2400">
                <a:latin typeface="+mn-ea"/>
                <a:cs typeface="+mn-ea"/>
              </a:rPr>
              <a:t>要筛选的态是：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400">
                <a:latin typeface="+mn-ea"/>
                <a:cs typeface="+mn-ea"/>
              </a:rPr>
              <a:t>1.</a:t>
            </a:r>
            <a:r>
              <a:rPr lang="zh-CN" altLang="en-US" sz="2400">
                <a:latin typeface="+mn-ea"/>
                <a:cs typeface="+mn-ea"/>
              </a:rPr>
              <a:t>能让量子智能体下一步能围成格子的情况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400">
                <a:latin typeface="+mn-ea"/>
                <a:cs typeface="+mn-ea"/>
              </a:rPr>
              <a:t>2. </a:t>
            </a:r>
            <a:r>
              <a:rPr lang="zh-CN" altLang="en-US" sz="2400">
                <a:latin typeface="+mn-ea"/>
                <a:cs typeface="+mn-ea"/>
              </a:rPr>
              <a:t>如果要求</a:t>
            </a:r>
            <a:r>
              <a:rPr lang="en-US" altLang="zh-CN" sz="2400">
                <a:latin typeface="+mn-ea"/>
                <a:cs typeface="+mn-ea"/>
              </a:rPr>
              <a:t> 1</a:t>
            </a:r>
            <a:r>
              <a:rPr lang="zh-CN" altLang="en-US" sz="2400">
                <a:latin typeface="+mn-ea"/>
                <a:cs typeface="+mn-ea"/>
              </a:rPr>
              <a:t>不满足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寻找不能下下一步</a:t>
            </a:r>
            <a:r>
              <a:rPr lang="en-US" altLang="zh-CN" sz="2400">
                <a:latin typeface="+mn-ea"/>
                <a:cs typeface="+mn-ea"/>
              </a:rPr>
              <a:t>(</a:t>
            </a:r>
            <a:r>
              <a:rPr lang="zh-CN" altLang="en-US" sz="2400">
                <a:latin typeface="+mn-ea"/>
                <a:cs typeface="+mn-ea"/>
              </a:rPr>
              <a:t>对手</a:t>
            </a:r>
            <a:r>
              <a:rPr lang="en-US" altLang="zh-CN" sz="2400">
                <a:latin typeface="+mn-ea"/>
                <a:cs typeface="+mn-ea"/>
              </a:rPr>
              <a:t>)</a:t>
            </a:r>
            <a:r>
              <a:rPr lang="zh-CN" altLang="en-US" sz="2400">
                <a:latin typeface="+mn-ea"/>
                <a:cs typeface="+mn-ea"/>
              </a:rPr>
              <a:t>不能围成格子的情况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+mn-ea"/>
                <a:cs typeface="+mn-ea"/>
              </a:rPr>
              <a:t>由此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以上是</a:t>
            </a:r>
            <a:r>
              <a:rPr lang="en-US" altLang="zh-CN" sz="2400">
                <a:latin typeface="+mn-ea"/>
                <a:cs typeface="+mn-ea"/>
              </a:rPr>
              <a:t>Oracle</a:t>
            </a:r>
            <a:r>
              <a:rPr lang="zh-CN" altLang="en-US" sz="2400">
                <a:latin typeface="+mn-ea"/>
                <a:cs typeface="+mn-ea"/>
              </a:rPr>
              <a:t>要相位反转的</a:t>
            </a:r>
            <a:r>
              <a:rPr lang="en-US" altLang="zh-CN" sz="2400">
                <a:latin typeface="+mn-ea"/>
                <a:cs typeface="+mn-ea"/>
              </a:rPr>
              <a:t>Good State</a:t>
            </a:r>
            <a:r>
              <a:rPr lang="zh-CN" altLang="en-US" sz="2400">
                <a:latin typeface="+mn-ea"/>
                <a:cs typeface="+mn-ea"/>
              </a:rPr>
              <a:t>的要求。如何得到呢？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基于简单的图论规律，根据当前的棋盘边向量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,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得到满足要求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1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、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2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的边向量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.</a:t>
            </a:r>
            <a:endParaRPr lang="en-US" altLang="zh-CN" sz="2400">
              <a:solidFill>
                <a:srgbClr val="FF0000"/>
              </a:solidFill>
              <a:highlight>
                <a:srgbClr val="FFFF00"/>
              </a:highlight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+mn-ea"/>
                <a:cs typeface="+mn-ea"/>
              </a:rPr>
              <a:t>并把这样的边向量，制作成</a:t>
            </a:r>
            <a:r>
              <a:rPr lang="en-US" altLang="zh-CN" sz="2400">
                <a:latin typeface="+mn-ea"/>
                <a:cs typeface="+mn-ea"/>
              </a:rPr>
              <a:t>Oracle </a:t>
            </a:r>
            <a:r>
              <a:rPr lang="zh-CN" altLang="en-US" sz="2400">
                <a:latin typeface="+mn-ea"/>
                <a:cs typeface="+mn-ea"/>
              </a:rPr>
              <a:t>线路。如右图所示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en-US" altLang="zh-CN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+mn-ea"/>
                <a:cs typeface="+mn-ea"/>
              </a:rPr>
              <a:t>右图根据</a:t>
            </a:r>
            <a:r>
              <a:rPr lang="en-US" altLang="zh-CN" sz="2400">
                <a:latin typeface="+mn-ea"/>
                <a:cs typeface="+mn-ea"/>
              </a:rPr>
              <a:t>Oracle</a:t>
            </a:r>
            <a:r>
              <a:rPr lang="zh-CN" altLang="en-US" sz="2400">
                <a:latin typeface="+mn-ea"/>
                <a:cs typeface="+mn-ea"/>
              </a:rPr>
              <a:t>线路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可以使得</a:t>
            </a:r>
            <a:r>
              <a:rPr lang="en-US" altLang="zh-CN" sz="2400">
                <a:latin typeface="+mn-ea"/>
                <a:cs typeface="+mn-ea"/>
              </a:rPr>
              <a:t>|00000001&gt; </a:t>
            </a:r>
            <a:r>
              <a:rPr lang="zh-CN" altLang="en-US" sz="2400">
                <a:latin typeface="+mn-ea"/>
                <a:cs typeface="+mn-ea"/>
              </a:rPr>
              <a:t>态获得相位反转</a:t>
            </a:r>
            <a:br>
              <a:rPr lang="zh-CN" altLang="en-US" sz="2400">
                <a:latin typeface="+mn-ea"/>
                <a:cs typeface="+mn-ea"/>
              </a:rPr>
            </a:br>
            <a:r>
              <a:rPr lang="en-US" altLang="zh-CN" sz="2400">
                <a:latin typeface="+mn-ea"/>
                <a:cs typeface="+mn-ea"/>
                <a:sym typeface="+mn-ea"/>
              </a:rPr>
              <a:t>|00000001&gt; </a:t>
            </a:r>
            <a:r>
              <a:rPr lang="zh-CN" altLang="en-US" sz="2400">
                <a:latin typeface="+mn-ea"/>
                <a:cs typeface="+mn-ea"/>
                <a:sym typeface="+mn-ea"/>
              </a:rPr>
              <a:t>所代表的步数</a:t>
            </a:r>
            <a:r>
              <a:rPr lang="zh-CN" altLang="en-US" sz="2400">
                <a:latin typeface="+mn-ea"/>
                <a:cs typeface="+mn-ea"/>
              </a:rPr>
              <a:t>将是我们最好的选择。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8415" y="1304290"/>
            <a:ext cx="30607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0695" y="1304290"/>
            <a:ext cx="10210800" cy="555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3.</a:t>
            </a:r>
            <a:r>
              <a:rPr lang="zh-CN" altLang="en-US"/>
              <a:t>重复次数的</a:t>
            </a:r>
            <a:r>
              <a:rPr lang="zh-CN" altLang="en-US"/>
              <a:t>确定</a:t>
            </a:r>
            <a:endParaRPr lang="zh-CN" altLang="en-US"/>
          </a:p>
          <a:p>
            <a:pPr marL="0" indent="0">
              <a:buNone/>
            </a:pPr>
            <a:endParaRPr lang="zh-CN" altLang="en-US" sz="240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2400">
                <a:latin typeface="+mn-ea"/>
                <a:cs typeface="+mn-ea"/>
              </a:rPr>
              <a:t>由于根据边向量</a:t>
            </a:r>
            <a:r>
              <a:rPr lang="en-US" altLang="zh-CN" sz="2400">
                <a:latin typeface="+mn-ea"/>
                <a:cs typeface="+mn-ea"/>
              </a:rPr>
              <a:t>+</a:t>
            </a:r>
            <a:r>
              <a:rPr lang="zh-CN" altLang="en-US" sz="2400">
                <a:latin typeface="+mn-ea"/>
                <a:cs typeface="+mn-ea"/>
              </a:rPr>
              <a:t>图论规律，我们可以轻易地确定</a:t>
            </a:r>
            <a:r>
              <a:rPr lang="en-US" altLang="zh-CN" sz="2400">
                <a:latin typeface="+mn-ea"/>
                <a:cs typeface="+mn-ea"/>
              </a:rPr>
              <a:t>Oracle </a:t>
            </a:r>
            <a:r>
              <a:rPr lang="zh-CN" altLang="en-US" sz="2400">
                <a:latin typeface="+mn-ea"/>
                <a:cs typeface="+mn-ea"/>
              </a:rPr>
              <a:t>线路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这将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确定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Good State 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的个数</a:t>
            </a:r>
            <a:r>
              <a:rPr lang="zh-CN" altLang="en-US" sz="2400">
                <a:latin typeface="+mn-ea"/>
                <a:cs typeface="+mn-ea"/>
              </a:rPr>
              <a:t>。根据计算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重复次数</a:t>
            </a:r>
            <a:r>
              <a:rPr lang="en-US" altLang="zh-CN" sz="2400">
                <a:highlight>
                  <a:srgbClr val="FFFF00"/>
                </a:highlight>
                <a:latin typeface="+mn-ea"/>
                <a:cs typeface="+mn-ea"/>
              </a:rPr>
              <a:t>R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的公式可以得到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en-US" altLang="zh-CN" sz="2400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2400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2400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3165475"/>
            <a:ext cx="50800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4270375"/>
            <a:ext cx="8966200" cy="72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5045075"/>
            <a:ext cx="84582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80695" y="1304290"/>
            <a:ext cx="10906760" cy="555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+mn-ea"/>
                <a:cs typeface="+mn-ea"/>
              </a:rPr>
              <a:t>方案总结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en-US" altLang="zh-CN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人类玩家先手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量子智能体开始</a:t>
            </a:r>
            <a:r>
              <a:rPr lang="en-US" altLang="zh-CN" sz="2400">
                <a:latin typeface="+mn-ea"/>
                <a:cs typeface="+mn-ea"/>
              </a:rPr>
              <a:t>Grover</a:t>
            </a:r>
            <a:r>
              <a:rPr lang="zh-CN" altLang="en-US" sz="2400">
                <a:latin typeface="+mn-ea"/>
                <a:cs typeface="+mn-ea"/>
              </a:rPr>
              <a:t>搜索下一步棋该怎么走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在此过程中</a:t>
            </a:r>
            <a:r>
              <a:rPr lang="en-US" altLang="zh-CN" sz="2400">
                <a:latin typeface="+mn-ea"/>
                <a:cs typeface="+mn-ea"/>
              </a:rPr>
              <a:t>, </a:t>
            </a:r>
            <a:r>
              <a:rPr lang="zh-CN" altLang="en-US" sz="2400">
                <a:latin typeface="+mn-ea"/>
                <a:cs typeface="+mn-ea"/>
              </a:rPr>
              <a:t>基于量子比特的棋盘状态编码、</a:t>
            </a:r>
            <a:r>
              <a:rPr lang="en-US" altLang="zh-CN" sz="2400">
                <a:latin typeface="+mn-ea"/>
                <a:cs typeface="+mn-ea"/>
              </a:rPr>
              <a:t>Grover</a:t>
            </a:r>
            <a:r>
              <a:rPr lang="zh-CN" altLang="en-US" sz="2400">
                <a:latin typeface="+mn-ea"/>
                <a:cs typeface="+mn-ea"/>
              </a:rPr>
              <a:t>线路的构建、重复次数的确定，将会被完成。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当最终构建好量子</a:t>
            </a:r>
            <a:r>
              <a:rPr lang="en-US" altLang="zh-CN" sz="2400">
                <a:latin typeface="+mn-ea"/>
                <a:cs typeface="+mn-ea"/>
              </a:rPr>
              <a:t>Grover</a:t>
            </a:r>
            <a:r>
              <a:rPr lang="zh-CN" altLang="en-US" sz="2400">
                <a:latin typeface="+mn-ea"/>
                <a:cs typeface="+mn-ea"/>
              </a:rPr>
              <a:t>搜索算法线路后</a:t>
            </a:r>
            <a:r>
              <a:rPr lang="en-US" altLang="zh-CN" sz="2400">
                <a:latin typeface="+mn-ea"/>
                <a:cs typeface="+mn-ea"/>
              </a:rPr>
              <a:t>, </a:t>
            </a:r>
            <a:r>
              <a:rPr lang="zh-CN" altLang="en-US" sz="2400">
                <a:latin typeface="+mn-ea"/>
                <a:cs typeface="+mn-ea"/>
              </a:rPr>
              <a:t>将测量除了辅助比特外的所有比特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只取少量次数</a:t>
            </a:r>
            <a:r>
              <a:rPr lang="en-US" altLang="zh-CN" sz="2400">
                <a:latin typeface="+mn-ea"/>
                <a:cs typeface="+mn-ea"/>
              </a:rPr>
              <a:t>(</a:t>
            </a:r>
            <a:r>
              <a:rPr lang="zh-CN" altLang="en-US" sz="2400">
                <a:latin typeface="+mn-ea"/>
                <a:cs typeface="+mn-ea"/>
              </a:rPr>
              <a:t>最低可以</a:t>
            </a:r>
            <a:r>
              <a:rPr lang="en-US" altLang="zh-CN" sz="2400">
                <a:latin typeface="+mn-ea"/>
                <a:cs typeface="+mn-ea"/>
              </a:rPr>
              <a:t> 1 </a:t>
            </a:r>
            <a:r>
              <a:rPr lang="zh-CN" altLang="en-US" sz="2400">
                <a:latin typeface="+mn-ea"/>
                <a:cs typeface="+mn-ea"/>
              </a:rPr>
              <a:t>次</a:t>
            </a:r>
            <a:r>
              <a:rPr lang="en-US" altLang="zh-CN" sz="2400">
                <a:latin typeface="+mn-ea"/>
                <a:cs typeface="+mn-ea"/>
              </a:rPr>
              <a:t>),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选择出现次数最多的量子态作为下一步的决策。</a:t>
            </a:r>
            <a:endParaRPr lang="en-US" altLang="zh-CN" sz="2400">
              <a:solidFill>
                <a:srgbClr val="FF0000"/>
              </a:solidFill>
              <a:highlight>
                <a:srgbClr val="FFFF00"/>
              </a:highlight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2400">
              <a:solidFill>
                <a:srgbClr val="FF0000"/>
              </a:solidFill>
              <a:highlight>
                <a:srgbClr val="FFFF00"/>
              </a:highlight>
              <a:latin typeface="+mn-ea"/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4008120"/>
            <a:ext cx="6536055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1190" y="534670"/>
            <a:ext cx="10515600" cy="1325563"/>
          </a:xfrm>
        </p:spPr>
        <p:txBody>
          <a:bodyPr/>
          <a:p>
            <a:r>
              <a:rPr lang="en-US" altLang="zh-CN"/>
              <a:t>Demo </a:t>
            </a:r>
            <a:r>
              <a:rPr lang="zh-CN" altLang="en-US"/>
              <a:t>实</a:t>
            </a:r>
            <a:r>
              <a:rPr lang="zh-CN" altLang="en-US"/>
              <a:t>机演示视频</a:t>
            </a:r>
            <a:r>
              <a:rPr lang="en-US" altLang="zh-CN"/>
              <a:t>:</a:t>
            </a:r>
            <a:endParaRPr lang="en-US" altLang="zh-CN"/>
          </a:p>
        </p:txBody>
      </p:sp>
      <p:pic>
        <p:nvPicPr>
          <p:cNvPr id="4" name="Screen-2024-08-18-06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9550" y="288290"/>
            <a:ext cx="5083810" cy="6280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93130" y="2171700"/>
            <a:ext cx="499237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人类：红方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量子智能体：绿方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棋盘尺寸</a:t>
            </a:r>
            <a:r>
              <a:rPr lang="en-US" altLang="zh-CN" sz="2400"/>
              <a:t>:2X3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最终结果</a:t>
            </a:r>
            <a:r>
              <a:rPr lang="en-US" altLang="zh-CN" sz="2400"/>
              <a:t>: </a:t>
            </a:r>
            <a:r>
              <a:rPr lang="zh-CN" altLang="en-US" sz="2400"/>
              <a:t>量子智能体获胜！</a:t>
            </a:r>
            <a:endParaRPr lang="en-US" altLang="zh-CN" sz="2400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Screen-2024-08-18-06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9550" y="288290"/>
            <a:ext cx="5083810" cy="6280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代码、开发框架、</a:t>
            </a:r>
            <a:r>
              <a:rPr lang="en-US" altLang="zh-CN">
                <a:sym typeface="+mn-ea"/>
              </a:rPr>
              <a:t>GUI</a:t>
            </a:r>
            <a:r>
              <a:rPr lang="zh-CN" altLang="en-US">
                <a:sym typeface="+mn-ea"/>
              </a:rPr>
              <a:t>等说明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84250" y="1899920"/>
            <a:ext cx="941324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本方案基于</a:t>
            </a:r>
            <a:r>
              <a:rPr lang="en-US" altLang="zh-CN" sz="2400"/>
              <a:t> Qiskit</a:t>
            </a:r>
            <a:r>
              <a:rPr lang="zh-CN" altLang="en-US" sz="2400"/>
              <a:t>与</a:t>
            </a:r>
            <a:r>
              <a:rPr lang="en-US" altLang="zh-CN" sz="2400"/>
              <a:t>isqtool </a:t>
            </a:r>
            <a:r>
              <a:rPr lang="zh-CN" altLang="en-US" sz="2400"/>
              <a:t>等编程框架实现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Grover </a:t>
            </a:r>
            <a:r>
              <a:rPr lang="zh-CN" altLang="en-US" sz="2400"/>
              <a:t>算法的测量结果基于</a:t>
            </a:r>
            <a:r>
              <a:rPr lang="en-US" altLang="zh-CN" sz="2400"/>
              <a:t> Qiskit</a:t>
            </a:r>
            <a:r>
              <a:rPr lang="zh-CN" altLang="en-US" sz="2400"/>
              <a:t>的</a:t>
            </a:r>
            <a:r>
              <a:rPr lang="en-US" altLang="zh-CN" sz="2400"/>
              <a:t> StatevectorSampler</a:t>
            </a:r>
            <a:r>
              <a:rPr lang="zh-CN" altLang="en-US" sz="2400"/>
              <a:t>模拟器</a:t>
            </a:r>
            <a:r>
              <a:rPr lang="zh-CN" altLang="en-US" sz="2400"/>
              <a:t>实现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GUI </a:t>
            </a:r>
            <a:r>
              <a:rPr lang="zh-CN" altLang="en-US" sz="2400"/>
              <a:t>基于</a:t>
            </a:r>
            <a:r>
              <a:rPr lang="en-US" altLang="zh-CN" sz="2400"/>
              <a:t> tkinter</a:t>
            </a:r>
            <a:r>
              <a:rPr lang="zh-CN" altLang="en-US" sz="2400"/>
              <a:t>制作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目前是初赛作品</a:t>
            </a:r>
            <a:r>
              <a:rPr lang="en-US" altLang="zh-CN" sz="2400"/>
              <a:t>,</a:t>
            </a:r>
            <a:r>
              <a:rPr lang="zh-CN" altLang="en-US" sz="2400"/>
              <a:t>我们小组保留继续修改代码的</a:t>
            </a:r>
            <a:r>
              <a:rPr lang="zh-CN" altLang="en-US" sz="2400"/>
              <a:t>可能。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5400"/>
              <a:t>Contents</a:t>
            </a:r>
            <a:endParaRPr lang="en-US" altLang="zh-CN" sz="5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 sz="3600"/>
              <a:t>Dots and Boxes Game rules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Quantum Grover Serach </a:t>
            </a:r>
            <a:endParaRPr lang="en-US" altLang="zh-CN" sz="3600"/>
          </a:p>
          <a:p>
            <a:endParaRPr lang="en-US" altLang="zh-CN" sz="3600"/>
          </a:p>
          <a:p>
            <a:r>
              <a:rPr lang="en-US" altLang="zh-CN" sz="3600"/>
              <a:t>Grover used in Dots and Boxes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Demo Display</a:t>
            </a:r>
            <a:endParaRPr lang="en-US" altLang="zh-CN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275" y="144145"/>
            <a:ext cx="10515600" cy="1325563"/>
          </a:xfrm>
        </p:spPr>
        <p:txBody>
          <a:bodyPr/>
          <a:p>
            <a:r>
              <a:rPr lang="en-US" altLang="zh-CN"/>
              <a:t>Dots and Boxes Game Rules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0080" y="870585"/>
            <a:ext cx="5201920" cy="4351655"/>
          </a:xfrm>
        </p:spPr>
        <p:txBody>
          <a:bodyPr/>
          <a:p>
            <a:pPr marL="0" indent="0">
              <a:buNone/>
            </a:pPr>
            <a:br>
              <a:rPr lang="zh-CN" altLang="en-US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 two players take turns connecting dots on a grid of a fixed size. When a player completes a closed square, they earn an extra turn. At the end of the game, the player with the most squares wins!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6" name="图片 5" descr="2024-08-17 07.14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219200"/>
            <a:ext cx="6644640" cy="563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3721100"/>
            <a:ext cx="387350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795" y="127000"/>
            <a:ext cx="10515600" cy="1325563"/>
          </a:xfrm>
        </p:spPr>
        <p:txBody>
          <a:bodyPr/>
          <a:p>
            <a:r>
              <a:rPr lang="en-US" altLang="zh-CN"/>
              <a:t>Quantum Dots and Boxes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1292860"/>
            <a:ext cx="3886200" cy="515620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56760" y="1292860"/>
            <a:ext cx="7634605" cy="5155565"/>
          </a:xfrm>
        </p:spPr>
        <p:txBody>
          <a:bodyPr>
            <a:normAutofit fontScale="50000"/>
          </a:bodyPr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Why we choose Dots &amp; Boxes?</a:t>
            </a:r>
            <a:endParaRPr lang="zh-CN" altLang="en-US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1. </a:t>
            </a:r>
            <a:r>
              <a:rPr lang="en-US" altLang="zh-CN" sz="6000" u="sng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+mn-ea"/>
              </a:rPr>
              <a:t>Search Algorithm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will be enough to play the role of opponet</a:t>
            </a:r>
            <a:endParaRPr lang="en-US" altLang="zh-CN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2.</a:t>
            </a:r>
            <a:r>
              <a:rPr lang="en-US" altLang="zh-CN" sz="600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+mn-ea"/>
              </a:rPr>
              <a:t>Board Size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can be changed! </a:t>
            </a: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Which will be more </a:t>
            </a:r>
            <a:r>
              <a:rPr lang="en-US" altLang="zh-CN" sz="6000" b="1" u="sng">
                <a:solidFill>
                  <a:schemeClr val="tx1"/>
                </a:solidFill>
                <a:latin typeface="+mn-ea"/>
                <a:cs typeface="+mn-ea"/>
              </a:rPr>
              <a:t>friendly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for NISQ Quantum Computer to run with less qbits needed!</a:t>
            </a: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zh-CN" altLang="en-US">
                <a:solidFill>
                  <a:srgbClr val="FF0000"/>
                </a:solidFill>
              </a:rPr>
            </a:b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795" y="127000"/>
            <a:ext cx="10515600" cy="1325563"/>
          </a:xfrm>
        </p:spPr>
        <p:txBody>
          <a:bodyPr/>
          <a:p>
            <a:r>
              <a:rPr lang="zh-CN" altLang="en-US"/>
              <a:t>量子</a:t>
            </a:r>
            <a:r>
              <a:rPr lang="en-US" altLang="zh-CN"/>
              <a:t>Grover</a:t>
            </a:r>
            <a:r>
              <a:rPr lang="zh-CN" altLang="en-US"/>
              <a:t>搜索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2930" y="1276350"/>
            <a:ext cx="7634605" cy="5155565"/>
          </a:xfrm>
        </p:spPr>
        <p:txBody>
          <a:bodyPr>
            <a:normAutofit/>
          </a:bodyPr>
          <a:p>
            <a:pPr marL="0" indent="0">
              <a:buNone/>
            </a:pP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zh-CN" altLang="en-US">
                <a:solidFill>
                  <a:srgbClr val="FF0000"/>
                </a:solidFill>
              </a:rPr>
            </a:b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765" y="1276350"/>
            <a:ext cx="54737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+mn-ea"/>
                <a:cs typeface="+mn-ea"/>
              </a:rPr>
              <a:t>上一节提到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点格棋的</a:t>
            </a:r>
            <a:r>
              <a:rPr lang="zh-CN" altLang="en-US" sz="2400">
                <a:solidFill>
                  <a:srgbClr val="FF0000"/>
                </a:solidFill>
                <a:latin typeface="+mn-ea"/>
                <a:cs typeface="+mn-ea"/>
              </a:rPr>
              <a:t>对战智能体</a:t>
            </a:r>
            <a:r>
              <a:rPr lang="zh-CN" altLang="en-US" sz="2400">
                <a:latin typeface="+mn-ea"/>
                <a:cs typeface="+mn-ea"/>
              </a:rPr>
              <a:t>可以使用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搜索算法来实现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决策流程图如右图：</a:t>
            </a:r>
            <a:br>
              <a:rPr lang="zh-CN" altLang="en-US" sz="2400">
                <a:latin typeface="+mn-ea"/>
                <a:cs typeface="+mn-ea"/>
              </a:rPr>
            </a:br>
            <a:br>
              <a:rPr lang="zh-CN" altLang="en-US" sz="2400">
                <a:latin typeface="+mn-ea"/>
                <a:cs typeface="+mn-ea"/>
              </a:rPr>
            </a:br>
            <a:r>
              <a:rPr lang="zh-CN" altLang="en-US" sz="2400">
                <a:latin typeface="+mn-ea"/>
                <a:cs typeface="+mn-ea"/>
              </a:rPr>
              <a:t>虽然有多种搜索策略</a:t>
            </a:r>
            <a:r>
              <a:rPr lang="en-US" altLang="zh-CN" sz="2400">
                <a:latin typeface="+mn-ea"/>
                <a:cs typeface="+mn-ea"/>
              </a:rPr>
              <a:t>,</a:t>
            </a:r>
            <a:r>
              <a:rPr lang="zh-CN" altLang="en-US" sz="2400">
                <a:latin typeface="+mn-ea"/>
                <a:cs typeface="+mn-ea"/>
              </a:rPr>
              <a:t>但是为了在</a:t>
            </a:r>
            <a:r>
              <a:rPr lang="en-US" altLang="zh-CN" sz="2400">
                <a:highlight>
                  <a:srgbClr val="FFFF00"/>
                </a:highlight>
                <a:latin typeface="+mn-ea"/>
                <a:cs typeface="+mn-ea"/>
              </a:rPr>
              <a:t> NISQ 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时代</a:t>
            </a:r>
            <a:r>
              <a:rPr lang="en-US" altLang="zh-CN" sz="2400">
                <a:highlight>
                  <a:srgbClr val="FFFF00"/>
                </a:highlight>
                <a:latin typeface="+mn-ea"/>
                <a:cs typeface="+mn-ea"/>
              </a:rPr>
              <a:t>,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考虑量子计算机的硬件资源开销</a:t>
            </a:r>
            <a:r>
              <a:rPr lang="zh-CN" altLang="en-US" sz="2400">
                <a:latin typeface="+mn-ea"/>
                <a:cs typeface="+mn-ea"/>
              </a:rPr>
              <a:t>，我们选择了较为</a:t>
            </a:r>
            <a:r>
              <a:rPr lang="zh-CN" altLang="en-US" sz="2400">
                <a:highlight>
                  <a:srgbClr val="FFFF00"/>
                </a:highlight>
                <a:latin typeface="+mn-ea"/>
                <a:cs typeface="+mn-ea"/>
              </a:rPr>
              <a:t>简单的策略</a:t>
            </a:r>
            <a:r>
              <a:rPr lang="zh-CN" altLang="en-US" sz="2400">
                <a:latin typeface="+mn-ea"/>
                <a:cs typeface="+mn-ea"/>
              </a:rPr>
              <a:t>：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 sz="2400">
              <a:latin typeface="+mn-ea"/>
              <a:cs typeface="+mn-ea"/>
            </a:endParaRPr>
          </a:p>
          <a:p>
            <a:br>
              <a:rPr lang="zh-CN" altLang="en-US" sz="2400">
                <a:latin typeface="+mn-ea"/>
                <a:cs typeface="+mn-ea"/>
              </a:rPr>
            </a:br>
            <a:r>
              <a:rPr lang="en-US" altLang="zh-CN" sz="2400">
                <a:latin typeface="+mn-ea"/>
                <a:cs typeface="+mn-ea"/>
              </a:rPr>
              <a:t>1.</a:t>
            </a:r>
            <a:r>
              <a:rPr lang="zh-CN" altLang="en-US" sz="2400">
                <a:latin typeface="+mn-ea"/>
                <a:cs typeface="+mn-ea"/>
              </a:rPr>
              <a:t>优先下出能围成新格子的</a:t>
            </a:r>
            <a:r>
              <a:rPr lang="zh-CN" altLang="en-US" sz="2400">
                <a:latin typeface="+mn-ea"/>
                <a:cs typeface="+mn-ea"/>
              </a:rPr>
              <a:t>一步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2.</a:t>
            </a:r>
            <a:r>
              <a:rPr lang="zh-CN" altLang="en-US" sz="2400">
                <a:latin typeface="+mn-ea"/>
                <a:cs typeface="+mn-ea"/>
              </a:rPr>
              <a:t>如果</a:t>
            </a:r>
            <a:r>
              <a:rPr lang="en-US" altLang="zh-CN" sz="2400">
                <a:latin typeface="+mn-ea"/>
                <a:cs typeface="+mn-ea"/>
              </a:rPr>
              <a:t> 1 </a:t>
            </a:r>
            <a:r>
              <a:rPr lang="zh-CN" altLang="en-US" sz="2400">
                <a:latin typeface="+mn-ea"/>
                <a:cs typeface="+mn-ea"/>
              </a:rPr>
              <a:t>不能满足</a:t>
            </a:r>
            <a:r>
              <a:rPr lang="en-US" altLang="zh-CN" sz="2400">
                <a:latin typeface="+mn-ea"/>
                <a:cs typeface="+mn-ea"/>
              </a:rPr>
              <a:t>, </a:t>
            </a:r>
            <a:r>
              <a:rPr lang="zh-CN" altLang="en-US" sz="2400">
                <a:latin typeface="+mn-ea"/>
                <a:cs typeface="+mn-ea"/>
              </a:rPr>
              <a:t>确保对手下一步不能</a:t>
            </a:r>
            <a:r>
              <a:rPr lang="zh-CN" altLang="en-US" sz="2400">
                <a:latin typeface="+mn-ea"/>
                <a:cs typeface="+mn-ea"/>
              </a:rPr>
              <a:t>围成新格子</a:t>
            </a:r>
            <a:endParaRPr lang="zh-CN" altLang="en-US" sz="2400">
              <a:latin typeface="+mn-ea"/>
              <a:cs typeface="+mn-ea"/>
            </a:endParaRPr>
          </a:p>
        </p:txBody>
      </p:sp>
      <p:pic>
        <p:nvPicPr>
          <p:cNvPr id="4" name="图片 3" descr="搜索算法-点格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3195" y="152400"/>
            <a:ext cx="54737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5" y="114300"/>
            <a:ext cx="10515600" cy="1325563"/>
          </a:xfrm>
        </p:spPr>
        <p:txBody>
          <a:bodyPr/>
          <a:p>
            <a:r>
              <a:rPr lang="zh-CN" altLang="en-US"/>
              <a:t>量子</a:t>
            </a:r>
            <a:r>
              <a:rPr lang="en-US" altLang="zh-CN"/>
              <a:t>Grover</a:t>
            </a:r>
            <a:r>
              <a:rPr lang="zh-CN" altLang="en-US"/>
              <a:t>搜索算法</a:t>
            </a:r>
            <a:r>
              <a:rPr lang="zh-CN" altLang="en-US"/>
              <a:t>原理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1270000"/>
            <a:ext cx="10866120" cy="1550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1670" y="2820035"/>
            <a:ext cx="1122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Grover </a:t>
            </a:r>
            <a:r>
              <a:rPr lang="zh-CN" altLang="en-US" sz="2800"/>
              <a:t>搜索算法的核心</a:t>
            </a:r>
            <a:r>
              <a:rPr lang="en-US" altLang="zh-CN" sz="2800"/>
              <a:t>: Orcale </a:t>
            </a:r>
            <a:r>
              <a:rPr lang="zh-CN" altLang="en-US" sz="2800"/>
              <a:t>和</a:t>
            </a:r>
            <a:r>
              <a:rPr lang="en-US" altLang="zh-CN" sz="2800"/>
              <a:t> Diffusion </a:t>
            </a:r>
            <a:r>
              <a:rPr lang="zh-CN" altLang="en-US" sz="2800"/>
              <a:t>以及重复次数</a:t>
            </a:r>
            <a:r>
              <a:rPr lang="en-US" altLang="zh-CN" sz="2800"/>
              <a:t> K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" y="3554730"/>
            <a:ext cx="7675880" cy="3201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5" y="114300"/>
            <a:ext cx="10515600" cy="1325563"/>
          </a:xfrm>
        </p:spPr>
        <p:txBody>
          <a:bodyPr/>
          <a:p>
            <a:r>
              <a:rPr lang="zh-CN" altLang="en-US"/>
              <a:t>量子</a:t>
            </a:r>
            <a:r>
              <a:rPr lang="en-US" altLang="zh-CN"/>
              <a:t>Grover</a:t>
            </a:r>
            <a:r>
              <a:rPr lang="zh-CN" altLang="en-US"/>
              <a:t>搜索算法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5895" y="1168400"/>
            <a:ext cx="12016105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highlight>
                  <a:srgbClr val="FFFF00"/>
                </a:highlight>
              </a:rPr>
              <a:t>Oracle Operator</a:t>
            </a:r>
            <a:r>
              <a:rPr lang="en-US" altLang="zh-CN" sz="2000"/>
              <a:t>: </a:t>
            </a:r>
            <a:r>
              <a:rPr lang="zh-CN" altLang="en-US" sz="2000">
                <a:solidFill>
                  <a:srgbClr val="FF0000"/>
                </a:solidFill>
              </a:rPr>
              <a:t>基于相位反冲效应</a:t>
            </a:r>
            <a:r>
              <a:rPr lang="en-US" altLang="zh-CN" sz="2000">
                <a:solidFill>
                  <a:srgbClr val="FF0000"/>
                </a:solidFill>
              </a:rPr>
              <a:t>,</a:t>
            </a:r>
            <a:r>
              <a:rPr lang="en-US" altLang="zh-CN" sz="2000"/>
              <a:t> </a:t>
            </a:r>
            <a:r>
              <a:rPr lang="zh-CN" altLang="en-US" sz="2000"/>
              <a:t>将满足要求的量子态</a:t>
            </a:r>
            <a:r>
              <a:rPr lang="en-US" altLang="zh-CN" sz="2000"/>
              <a:t>(Good State)</a:t>
            </a:r>
            <a:r>
              <a:rPr lang="zh-CN" altLang="en-US" sz="2000"/>
              <a:t>的相位翻转</a:t>
            </a:r>
            <a:r>
              <a:rPr lang="en-US" altLang="zh-CN" sz="2000"/>
              <a:t> 180</a:t>
            </a:r>
            <a:r>
              <a:rPr lang="zh-CN" altLang="en-US" sz="2000"/>
              <a:t>°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highlight>
                  <a:srgbClr val="FFFF00"/>
                </a:highlight>
              </a:rPr>
              <a:t>Diffusion Operator:</a:t>
            </a:r>
            <a:r>
              <a:rPr lang="en-US" altLang="zh-CN" sz="2000"/>
              <a:t> </a:t>
            </a:r>
            <a:r>
              <a:rPr lang="zh-CN" altLang="en-US" sz="2000"/>
              <a:t>使得所有的</a:t>
            </a:r>
            <a:r>
              <a:rPr lang="zh-CN" altLang="en-US" sz="2000">
                <a:solidFill>
                  <a:srgbClr val="FF0000"/>
                </a:solidFill>
              </a:rPr>
              <a:t>态轴对称映射</a:t>
            </a:r>
            <a:r>
              <a:rPr lang="en-US" altLang="zh-CN" sz="2000"/>
              <a:t>,</a:t>
            </a:r>
            <a:r>
              <a:rPr lang="zh-CN" altLang="en-US" sz="2000"/>
              <a:t>这将使得</a:t>
            </a:r>
            <a:r>
              <a:rPr lang="zh-CN" altLang="en-US" sz="2000">
                <a:solidFill>
                  <a:srgbClr val="FF0000"/>
                </a:solidFill>
              </a:rPr>
              <a:t>相位翻转的量子态的振幅提高</a:t>
            </a:r>
            <a:r>
              <a:rPr lang="en-US" altLang="zh-CN" sz="2000"/>
              <a:t> </a:t>
            </a:r>
            <a:r>
              <a:rPr lang="zh-CN" altLang="en-US" sz="2000"/>
              <a:t>其他量子态幅度降低。由此提高了</a:t>
            </a:r>
            <a:r>
              <a:rPr lang="en-US" altLang="zh-CN" sz="2000"/>
              <a:t>Good State </a:t>
            </a:r>
            <a:r>
              <a:rPr lang="zh-CN" altLang="en-US" sz="2000"/>
              <a:t>的概率。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>
                <a:highlight>
                  <a:srgbClr val="FFFF00"/>
                </a:highlight>
              </a:rPr>
              <a:t>Repeat Time</a:t>
            </a:r>
            <a:r>
              <a:rPr lang="en-US" altLang="zh-CN" sz="2000"/>
              <a:t>: </a:t>
            </a:r>
            <a:r>
              <a:rPr lang="zh-CN" altLang="en-US" sz="2000"/>
              <a:t>根据</a:t>
            </a:r>
            <a:r>
              <a:rPr lang="en-US" altLang="zh-CN" sz="2000"/>
              <a:t> Oracle </a:t>
            </a:r>
            <a:r>
              <a:rPr lang="zh-CN" altLang="en-US" sz="2000"/>
              <a:t>和</a:t>
            </a:r>
            <a:r>
              <a:rPr lang="en-US" altLang="zh-CN" sz="2000"/>
              <a:t> Diffusion </a:t>
            </a:r>
            <a:r>
              <a:rPr lang="zh-CN" altLang="en-US" sz="2000"/>
              <a:t>的组合可以看出每使用一次</a:t>
            </a:r>
            <a:r>
              <a:rPr lang="en-US" altLang="zh-CN" sz="2000"/>
              <a:t> Oracle+Diffusion Good State</a:t>
            </a:r>
            <a:r>
              <a:rPr lang="zh-CN" altLang="en-US" sz="2000"/>
              <a:t>的量子态概率便会提高，根据公式可以得到最佳重复次数</a:t>
            </a:r>
            <a:r>
              <a:rPr lang="en-US" altLang="zh-CN" sz="2000"/>
              <a:t> k,</a:t>
            </a:r>
            <a:r>
              <a:rPr lang="zh-CN" altLang="en-US" sz="2000"/>
              <a:t>使得</a:t>
            </a:r>
            <a:r>
              <a:rPr lang="en-US" altLang="zh-CN" sz="2000"/>
              <a:t> </a:t>
            </a:r>
            <a:r>
              <a:rPr lang="en-US" altLang="zh-CN" sz="2000">
                <a:solidFill>
                  <a:srgbClr val="FF0000"/>
                </a:solidFill>
              </a:rPr>
              <a:t>Good State </a:t>
            </a:r>
            <a:r>
              <a:rPr lang="zh-CN" altLang="en-US" sz="2000">
                <a:solidFill>
                  <a:srgbClr val="FF0000"/>
                </a:solidFill>
              </a:rPr>
              <a:t>的概率尽可能接近于</a:t>
            </a:r>
            <a:r>
              <a:rPr lang="en-US" altLang="zh-CN" sz="2000">
                <a:solidFill>
                  <a:srgbClr val="FF0000"/>
                </a:solidFill>
              </a:rPr>
              <a:t>100%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/>
          </a:p>
          <a:p>
            <a:br>
              <a:rPr lang="en-US" altLang="zh-CN"/>
            </a:b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4432300"/>
            <a:ext cx="3702050" cy="21742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45" y="4003675"/>
            <a:ext cx="3511550" cy="26028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60" y="3594100"/>
            <a:ext cx="401320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5" y="114300"/>
            <a:ext cx="10515600" cy="1325563"/>
          </a:xfrm>
        </p:spPr>
        <p:txBody>
          <a:bodyPr>
            <a:normAutofit/>
          </a:bodyPr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895" y="1231900"/>
            <a:ext cx="1201610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核心问题</a:t>
            </a:r>
            <a:r>
              <a:rPr lang="en-US" altLang="zh-CN" sz="2800"/>
              <a:t>: </a:t>
            </a:r>
            <a:endParaRPr lang="en-US" altLang="zh-CN" sz="2800"/>
          </a:p>
          <a:p>
            <a:r>
              <a:rPr lang="en-US" altLang="zh-CN" sz="2800"/>
              <a:t>1. </a:t>
            </a:r>
            <a:r>
              <a:rPr lang="zh-CN" altLang="en-US" sz="2800"/>
              <a:t>如何基于量子线路来表示点格棋棋面</a:t>
            </a:r>
            <a:r>
              <a:rPr lang="en-US" altLang="zh-CN" sz="2800"/>
              <a:t>?</a:t>
            </a:r>
            <a:endParaRPr lang="zh-CN" altLang="en-US" sz="2800"/>
          </a:p>
          <a:p>
            <a:r>
              <a:rPr lang="en-US" altLang="zh-CN" sz="2800"/>
              <a:t>2. </a:t>
            </a:r>
            <a:r>
              <a:rPr lang="zh-CN" altLang="en-US" sz="2800"/>
              <a:t>如何设置</a:t>
            </a:r>
            <a:r>
              <a:rPr lang="en-US" altLang="zh-CN" sz="2800"/>
              <a:t> Oracle Operator?</a:t>
            </a:r>
            <a:endParaRPr lang="en-US" altLang="zh-CN" sz="2800"/>
          </a:p>
          <a:p>
            <a:r>
              <a:rPr lang="en-US" altLang="zh-CN" sz="2800"/>
              <a:t>3. </a:t>
            </a:r>
            <a:r>
              <a:rPr lang="zh-CN" altLang="en-US" sz="2800"/>
              <a:t>如何计算</a:t>
            </a:r>
            <a:r>
              <a:rPr lang="en-US" altLang="zh-CN" sz="2800"/>
              <a:t> Repeat Times?</a:t>
            </a:r>
            <a:endParaRPr lang="zh-CN" altLang="en-US" sz="2800"/>
          </a:p>
          <a:p>
            <a:br>
              <a:rPr lang="en-US" altLang="zh-CN"/>
            </a:b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69920"/>
            <a:ext cx="5768975" cy="368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40" y="1440180"/>
            <a:ext cx="3873500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020" y="1440180"/>
            <a:ext cx="10515600" cy="4725035"/>
          </a:xfrm>
        </p:spPr>
        <p:txBody>
          <a:bodyPr>
            <a:normAutofit fontScale="90000" lnSpcReduction="20000"/>
          </a:bodyPr>
          <a:p>
            <a:pPr fontAlgn="auto">
              <a:lnSpc>
                <a:spcPct val="100000"/>
              </a:lnSpc>
            </a:pPr>
            <a:r>
              <a:rPr lang="en-US" altLang="zh-CN"/>
              <a:t>1.</a:t>
            </a:r>
            <a:r>
              <a:rPr lang="zh-CN" altLang="en-US"/>
              <a:t>使用量子比特来编码棋盘状态</a:t>
            </a:r>
            <a:br>
              <a:rPr lang="zh-CN" altLang="en-US"/>
            </a:br>
            <a:r>
              <a:rPr lang="zh-CN" altLang="en-US"/>
              <a:t>以</a:t>
            </a:r>
            <a:r>
              <a:rPr lang="en-US" altLang="zh-CN"/>
              <a:t> 2X3 </a:t>
            </a:r>
            <a:r>
              <a:rPr lang="zh-CN" altLang="en-US"/>
              <a:t>尺寸的点格棋的棋盘为例子</a:t>
            </a:r>
            <a:r>
              <a:rPr lang="en-US" altLang="zh-CN"/>
              <a:t>: </a:t>
            </a:r>
            <a:r>
              <a:rPr lang="zh-CN" altLang="en-US"/>
              <a:t>由于游戏的本质是双方不断地画线</a:t>
            </a:r>
            <a:r>
              <a:rPr lang="en-US" altLang="zh-CN"/>
              <a:t>, </a:t>
            </a:r>
            <a:r>
              <a:rPr lang="zh-CN" altLang="en-US"/>
              <a:t>因此</a:t>
            </a:r>
            <a:r>
              <a:rPr lang="zh-CN" altLang="en-US">
                <a:highlight>
                  <a:srgbClr val="FFFF00"/>
                </a:highlight>
              </a:rPr>
              <a:t>每条线的状态可以使用量子态来表示。</a:t>
            </a:r>
            <a:r>
              <a:rPr lang="en-US" altLang="zh-CN">
                <a:highlight>
                  <a:srgbClr val="FFFF00"/>
                </a:highlight>
              </a:rPr>
              <a:t>1 </a:t>
            </a:r>
            <a:r>
              <a:rPr lang="zh-CN" altLang="en-US">
                <a:highlight>
                  <a:srgbClr val="FFFF00"/>
                </a:highlight>
              </a:rPr>
              <a:t>态可以认为是此线已被连接，</a:t>
            </a:r>
            <a:r>
              <a:rPr lang="en-US" altLang="zh-CN">
                <a:highlight>
                  <a:srgbClr val="FFFF00"/>
                </a:highlight>
              </a:rPr>
              <a:t>0 </a:t>
            </a:r>
            <a:r>
              <a:rPr lang="zh-CN" altLang="en-US">
                <a:highlight>
                  <a:srgbClr val="FFFF00"/>
                </a:highlight>
              </a:rPr>
              <a:t>态则是此线未被连接</a:t>
            </a:r>
            <a:r>
              <a:rPr lang="zh-CN" altLang="en-US"/>
              <a:t>。</a:t>
            </a:r>
            <a:endParaRPr lang="zh-CN" altLang="en-US"/>
          </a:p>
          <a:p>
            <a:pPr fontAlgn="auto">
              <a:lnSpc>
                <a:spcPct val="100000"/>
              </a:lnSpc>
            </a:pPr>
            <a:endParaRPr lang="zh-CN" altLang="en-US"/>
          </a:p>
          <a:p>
            <a:pPr fontAlgn="auto">
              <a:lnSpc>
                <a:spcPct val="100000"/>
              </a:lnSpc>
            </a:pPr>
            <a:r>
              <a:rPr lang="zh-CN" altLang="en-US"/>
              <a:t>因此对于</a:t>
            </a:r>
            <a:r>
              <a:rPr lang="en-US" altLang="zh-CN"/>
              <a:t> M x N</a:t>
            </a:r>
            <a:r>
              <a:rPr lang="zh-CN" altLang="en-US"/>
              <a:t>的点格棋而言</a:t>
            </a:r>
            <a:r>
              <a:rPr lang="en-US" altLang="zh-CN"/>
              <a:t>,</a:t>
            </a:r>
            <a:br>
              <a:rPr lang="en-US" altLang="zh-CN"/>
            </a:br>
            <a:r>
              <a:rPr lang="zh-CN" altLang="en-US"/>
              <a:t>共有</a:t>
            </a:r>
            <a:r>
              <a:rPr lang="en-US" altLang="zh-CN"/>
              <a:t>Q = (M+1)*N + (N+1)*M</a:t>
            </a:r>
            <a:r>
              <a:rPr lang="zh-CN" altLang="en-US"/>
              <a:t>条边</a:t>
            </a:r>
            <a:r>
              <a:rPr lang="en-US" altLang="zh-CN"/>
              <a:t>, </a:t>
            </a:r>
            <a:br>
              <a:rPr lang="en-US" altLang="zh-CN"/>
            </a:br>
            <a:r>
              <a:rPr lang="zh-CN" altLang="en-US"/>
              <a:t>因此理论上可以固定使用</a:t>
            </a:r>
            <a:r>
              <a:rPr lang="en-US" altLang="zh-CN">
                <a:solidFill>
                  <a:srgbClr val="FF0000"/>
                </a:solidFill>
              </a:rPr>
              <a:t>1*Q </a:t>
            </a:r>
            <a:r>
              <a:rPr lang="zh-CN" altLang="en-US">
                <a:solidFill>
                  <a:srgbClr val="FF0000"/>
                </a:solidFill>
              </a:rPr>
              <a:t>维度的</a:t>
            </a:r>
            <a:br>
              <a:rPr lang="zh-CN" altLang="en-US">
                <a:solidFill>
                  <a:srgbClr val="FF0000"/>
                </a:solidFill>
              </a:rPr>
            </a:br>
            <a:r>
              <a:rPr lang="zh-CN" altLang="en-US">
                <a:solidFill>
                  <a:srgbClr val="FF0000"/>
                </a:solidFill>
              </a:rPr>
              <a:t>边向量来表示棋盘的状态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00000"/>
              </a:lnSpc>
            </a:pP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</a:rPr>
              <a:t>同时</a:t>
            </a:r>
            <a:r>
              <a:rPr lang="zh-CN" altLang="en-US">
                <a:solidFill>
                  <a:srgbClr val="FF0000"/>
                </a:solidFill>
              </a:rPr>
              <a:t>最多使用</a:t>
            </a:r>
            <a:r>
              <a:rPr lang="en-US" altLang="zh-CN">
                <a:solidFill>
                  <a:srgbClr val="FF0000"/>
                </a:solidFill>
              </a:rPr>
              <a:t> Q </a:t>
            </a:r>
            <a:r>
              <a:rPr lang="zh-CN" altLang="en-US">
                <a:solidFill>
                  <a:srgbClr val="FF0000"/>
                </a:solidFill>
              </a:rPr>
              <a:t>个量子比特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br>
              <a:rPr lang="zh-CN" altLang="en-US">
                <a:solidFill>
                  <a:schemeClr val="tx1"/>
                </a:solidFill>
              </a:rPr>
            </a:br>
            <a:r>
              <a:rPr lang="zh-CN" altLang="en-US">
                <a:solidFill>
                  <a:schemeClr val="tx1"/>
                </a:solidFill>
              </a:rPr>
              <a:t>量子</a:t>
            </a:r>
            <a:r>
              <a:rPr lang="en-US" altLang="zh-CN">
                <a:solidFill>
                  <a:schemeClr val="tx1"/>
                </a:solidFill>
              </a:rPr>
              <a:t>Grover</a:t>
            </a:r>
            <a:r>
              <a:rPr lang="zh-CN" altLang="en-US">
                <a:solidFill>
                  <a:schemeClr val="tx1"/>
                </a:solidFill>
              </a:rPr>
              <a:t>搜索算法来构建智能体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Grover</a:t>
            </a:r>
            <a:r>
              <a:rPr lang="zh-CN" altLang="en-US"/>
              <a:t>搜索算法的点格棋对战</a:t>
            </a:r>
            <a:r>
              <a:rPr lang="zh-CN" altLang="en-US"/>
              <a:t>智能体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10" y="3018155"/>
            <a:ext cx="4472940" cy="3350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6111875"/>
            <a:ext cx="58413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边向量示例</a:t>
            </a:r>
            <a:r>
              <a:rPr lang="en-US" altLang="zh-CN" sz="2400"/>
              <a:t>:</a:t>
            </a:r>
            <a:r>
              <a:rPr lang="zh-CN" altLang="en-US" sz="2400"/>
              <a:t>[1, 1, 1, 0, 0, 0, 1, 0, 1, 0, 0, 0]</a:t>
            </a:r>
            <a:endParaRPr lang="zh-C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2577</Words>
  <Application>WPS 文字</Application>
  <PresentationFormat>Widescreen</PresentationFormat>
  <Paragraphs>140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宋体-简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Office Theme</vt:lpstr>
      <vt:lpstr>基于量子 Grover搜索算法的点格棋对战智能体</vt:lpstr>
      <vt:lpstr>目录</vt:lpstr>
      <vt:lpstr>Dots and Boxes 点格棋</vt:lpstr>
      <vt:lpstr>量子点格棋游戏</vt:lpstr>
      <vt:lpstr>量子Grover搜索算法</vt:lpstr>
      <vt:lpstr>量子Grover搜索算法原理</vt:lpstr>
      <vt:lpstr>量子Grover搜索算法原理</vt:lpstr>
      <vt:lpstr>基于Grover搜索算法的点格棋对战智能体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 实机演示视频:</vt:lpstr>
      <vt:lpstr>代码、开发框架、GUI等说明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基于量子 Grover搜索算法的点格棋对战智能体</dc:title>
  <dc:creator>yangjianfei</dc:creator>
  <cp:lastModifiedBy>杨建飞</cp:lastModifiedBy>
  <cp:revision>5</cp:revision>
  <dcterms:created xsi:type="dcterms:W3CDTF">2024-10-27T04:24:28Z</dcterms:created>
  <dcterms:modified xsi:type="dcterms:W3CDTF">2024-10-27T04:24:28Z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2052-5.7.1.8093</vt:lpwstr>
  </property>
</Properties>
</file>